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447F-144F-224C-B0C4-3119E1826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37E6D-58F8-694B-BB1D-06CC2B7DD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709F1-183E-A144-96DC-6E974B9D1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580D6-8991-314C-8942-872522A2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A7F4-02D8-204F-A069-2EE8BA74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7386-2741-AD43-998F-9DF48A0C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7B65E-EB61-AB4A-A91B-E46C24019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CDF8-CC03-8D4E-A13D-5EF21828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9A957-8470-C745-96E7-07C01629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F3B6E-4088-0247-93CB-455610AD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A1463A-5D74-EA46-9DC6-0B2A18C8E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B894F-08F2-3245-AF5C-D66B370CF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FF086-03A4-E548-A2E2-5097B31F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2609-90EA-A945-BF64-FD14B33A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90754-F455-AE42-90A0-1176EC72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6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34B3-5561-DD4E-8E9D-46D37E68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989A-FFCA-A442-A9AD-3DA9459D1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46470-F6F8-B94B-8D62-2F6CB35C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18FC4-60D7-8146-887F-8A1D7505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B2E92-7559-AB46-B6AF-A7817E2C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3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1982-8D6A-004C-9FBB-5179621EF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4FBA0-3C69-604C-AC78-C8CD6468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5D1DB-C6AE-CB49-8083-7D14C1B23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3AB0-8335-F742-9C64-2D8B0B29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DEC6-24C6-B04B-BBA8-66B300D3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40DF-7E5F-784B-B170-466E2EA2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98BAC-2952-6041-9283-902E6D8CD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0DC79-FA80-7F4A-83B5-8DFC9E667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A5592-DD83-E849-9067-29475711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F55BC-BBD8-934F-9744-34908F9C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584AD-7BFC-1E42-888A-BFB6EEE7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3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2807-11DC-C147-AC61-16FCFF9D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FD69F-FA96-FF4D-A6CE-1A30B5FF1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201B2-A39E-B444-A6E7-4ABFB0244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9E0B2-8352-CA4B-8E40-73F93BCFE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BAC3-FD39-BA43-9383-241903669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71D0D-40B4-BE42-8364-AB6F3DBC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E4A2B-7441-B94D-8903-95F27853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2E0F2-FBAA-E44A-9BD5-30263468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2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6034-16FC-7742-830F-56C93E71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563A3-45E0-7041-953C-AF034E5A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C2F2F-C693-0D45-91A4-4AF12A17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10DA9-EB2C-3E40-8E4E-E4479DE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6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45C7E-AEAE-0742-82AD-FCE77E32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AADE9-954F-3A4A-8711-F339BBF6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4A8F-4F0C-6A42-AC40-02E3ABD9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7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952F-C8B6-4D4C-82D8-59DF456B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1F644-61A9-DE41-AA2F-E8A4AB6A8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F2BA8-1EDB-4345-897C-7FE6B9FDB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6A640-971E-DB4C-93EE-0D480C81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3CB53-C559-F445-88D0-75B86407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B0831-A080-0A44-8283-77763946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0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C804-B654-F047-9D75-D6298F21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8124E-85E9-8F47-A2BF-F4AB84B2D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7BDC0-29FD-8448-9803-AB209A5EE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FFD7A-A541-B449-B2C3-41337AB1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4BEF1-E5A6-794C-B005-16A95E1F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62524-FEDF-4543-8F1B-21977D15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6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76B1F7-314E-8C43-9045-645389EA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3614B-3EAD-2A40-865A-AC69ED6F7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D4081-DBB2-CC4E-B9BC-779097941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F1F0B-CBD9-8440-9216-70228D9AEA7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A9ED2-B046-0C47-A464-2B88150A7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76B8-750D-324A-BBC3-C4827B6B7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833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E3E3-88D7-914B-8435-78B406C79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Rules of Graphing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49DD7-A1C7-C14F-82E6-557ACE58EA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Biology 364/664</a:t>
            </a:r>
            <a:br>
              <a:rPr lang="en-US" dirty="0"/>
            </a:br>
            <a:r>
              <a:rPr lang="en-US" dirty="0" err="1"/>
              <a:t>Bucknell</a:t>
            </a:r>
            <a:r>
              <a:rPr lang="en-US" dirty="0"/>
              <a:t> University</a:t>
            </a:r>
          </a:p>
          <a:p>
            <a:r>
              <a:rPr lang="en-US" dirty="0"/>
              <a:t>Prof. Ken Field</a:t>
            </a:r>
          </a:p>
        </p:txBody>
      </p:sp>
    </p:spTree>
    <p:extLst>
      <p:ext uri="{BB962C8B-B14F-4D97-AF65-F5344CB8AC3E}">
        <p14:creationId xmlns:p14="http://schemas.microsoft.com/office/powerpoint/2010/main" val="1696621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49C6-5B32-804B-ABD6-CA01F1D6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3463047" cy="4138781"/>
          </a:xfrm>
        </p:spPr>
        <p:txBody>
          <a:bodyPr/>
          <a:lstStyle/>
          <a:p>
            <a:r>
              <a:rPr lang="en-US" dirty="0"/>
              <a:t>Use the correct graph for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A67F3-6927-B24E-960C-34FF6F40D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428" y="135138"/>
            <a:ext cx="8700174" cy="6722862"/>
          </a:xfrm>
        </p:spPr>
      </p:pic>
    </p:spTree>
    <p:extLst>
      <p:ext uri="{BB962C8B-B14F-4D97-AF65-F5344CB8AC3E}">
        <p14:creationId xmlns:p14="http://schemas.microsoft.com/office/powerpoint/2010/main" val="416875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8876-BDFC-494C-84D3-844272F7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Analysis of Biological Data</a:t>
            </a:r>
            <a:br>
              <a:rPr lang="en-US" dirty="0"/>
            </a:br>
            <a:r>
              <a:rPr lang="en-US" dirty="0"/>
              <a:t>Whitlock &amp; Schluter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22327-F73A-724B-A208-D6EC0F737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data.</a:t>
            </a:r>
          </a:p>
          <a:p>
            <a:r>
              <a:rPr lang="en-US" dirty="0"/>
              <a:t>Make patterns in the data easy to see.</a:t>
            </a:r>
          </a:p>
          <a:p>
            <a:r>
              <a:rPr lang="en-US" dirty="0"/>
              <a:t>Represent magnitudes honestly.</a:t>
            </a:r>
          </a:p>
          <a:p>
            <a:r>
              <a:rPr lang="en-US" dirty="0"/>
              <a:t>Draw graphical elements clearly.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53AA2-4E12-1446-A214-2259DA44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608" y="1232187"/>
            <a:ext cx="2696183" cy="35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3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DB68-6D23-0942-A3EC-2C965DD1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Tufte’s</a:t>
            </a:r>
            <a:r>
              <a:rPr lang="en-US" dirty="0"/>
              <a:t>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4C229-0B41-BA4F-B8D3-30C2359D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Show Your Data</a:t>
            </a:r>
          </a:p>
          <a:p>
            <a:r>
              <a:rPr lang="en-US" dirty="0"/>
              <a:t>Use Graphics</a:t>
            </a:r>
          </a:p>
          <a:p>
            <a:r>
              <a:rPr lang="en-US" dirty="0"/>
              <a:t>Avoid </a:t>
            </a:r>
            <a:r>
              <a:rPr lang="en-US" dirty="0" err="1"/>
              <a:t>Chartjunk</a:t>
            </a:r>
            <a:endParaRPr lang="en-US" dirty="0"/>
          </a:p>
          <a:p>
            <a:r>
              <a:rPr lang="en-US" dirty="0"/>
              <a:t>Utilize Data-ink</a:t>
            </a:r>
          </a:p>
          <a:p>
            <a:r>
              <a:rPr lang="en-US" dirty="0"/>
              <a:t>Use Labels</a:t>
            </a:r>
          </a:p>
          <a:p>
            <a:r>
              <a:rPr lang="en-US" dirty="0"/>
              <a:t>Utilize Micro/Macro</a:t>
            </a:r>
          </a:p>
          <a:p>
            <a:r>
              <a:rPr lang="en-US" dirty="0"/>
              <a:t>Separate Layers</a:t>
            </a:r>
          </a:p>
          <a:p>
            <a:r>
              <a:rPr lang="en-US" dirty="0"/>
              <a:t>Use Multiples</a:t>
            </a:r>
          </a:p>
          <a:p>
            <a:r>
              <a:rPr lang="en-US" dirty="0"/>
              <a:t>Utilize Color</a:t>
            </a:r>
          </a:p>
          <a:p>
            <a:r>
              <a:rPr lang="en-US" dirty="0"/>
              <a:t>Understand Narrative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B6550-A113-E14B-AAA5-1645706B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006" y="365125"/>
            <a:ext cx="29845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7A463-2DDF-DE4B-8EB1-624CCC328B49}"/>
              </a:ext>
            </a:extLst>
          </p:cNvPr>
          <p:cNvSpPr txBox="1"/>
          <p:nvPr/>
        </p:nvSpPr>
        <p:spPr>
          <a:xfrm>
            <a:off x="9221821" y="4310062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Dr.. Edward Rolf </a:t>
            </a:r>
            <a:r>
              <a:rPr lang="en-US" dirty="0" err="1"/>
              <a:t>Tufte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6876-ED47-D342-AB8A-0E87A849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DA67A-CEE8-A94D-8C7F-726AA3CB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The representation of numbers, as physically measured on the surface of the graph itself, should be directly proportional to the numerical quantities represented</a:t>
            </a:r>
          </a:p>
          <a:p>
            <a:pPr fontAlgn="base"/>
            <a:r>
              <a:rPr lang="en-US" dirty="0"/>
              <a:t>Clear, detailed and thorough labeling should be used to defeat graphical distortion and ambiguity. Write out explanations of the data on the graph itself.  Label important events in the data.</a:t>
            </a:r>
          </a:p>
          <a:p>
            <a:pPr fontAlgn="base"/>
            <a:r>
              <a:rPr lang="en-US" dirty="0"/>
              <a:t>Show data variation, not design variation.</a:t>
            </a:r>
          </a:p>
          <a:p>
            <a:pPr fontAlgn="base"/>
            <a:r>
              <a:rPr lang="en-US" dirty="0"/>
              <a:t>The number of information carrying (variable) dimensions depicted should not exceed the number of dimensions in the data. Graphics must not quote data out of context.</a:t>
            </a:r>
          </a:p>
        </p:txBody>
      </p:sp>
    </p:spTree>
    <p:extLst>
      <p:ext uri="{BB962C8B-B14F-4D97-AF65-F5344CB8AC3E}">
        <p14:creationId xmlns:p14="http://schemas.microsoft.com/office/powerpoint/2010/main" val="10533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705A-6A63-B043-84FC-FAC99FDE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ink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2547-881C-C447-B36C-2FD869F83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Above all else show data.</a:t>
            </a:r>
          </a:p>
          <a:p>
            <a:pPr fontAlgn="base"/>
            <a:r>
              <a:rPr lang="en-US" dirty="0"/>
              <a:t>Maximize the data-ink ratio.</a:t>
            </a:r>
          </a:p>
          <a:p>
            <a:pPr fontAlgn="base"/>
            <a:r>
              <a:rPr lang="en-US" dirty="0"/>
              <a:t>Erase non-data-ink.</a:t>
            </a:r>
          </a:p>
          <a:p>
            <a:pPr fontAlgn="base"/>
            <a:r>
              <a:rPr lang="en-US" dirty="0"/>
              <a:t>Erase redundant data-ink.</a:t>
            </a:r>
          </a:p>
          <a:p>
            <a:pPr fontAlgn="base"/>
            <a:r>
              <a:rPr lang="en-US" dirty="0"/>
              <a:t>Revise and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7D15-F6C1-4E4B-AC88-5E6F8D59D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663" y="933855"/>
            <a:ext cx="4733641" cy="3822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5E298-8E23-544F-B164-03E1B936DAD0}"/>
              </a:ext>
            </a:extLst>
          </p:cNvPr>
          <p:cNvSpPr txBox="1"/>
          <p:nvPr/>
        </p:nvSpPr>
        <p:spPr>
          <a:xfrm>
            <a:off x="6979010" y="4950237"/>
            <a:ext cx="331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figure with a high data-ink ratio</a:t>
            </a:r>
          </a:p>
        </p:txBody>
      </p:sp>
    </p:spTree>
    <p:extLst>
      <p:ext uri="{BB962C8B-B14F-4D97-AF65-F5344CB8AC3E}">
        <p14:creationId xmlns:p14="http://schemas.microsoft.com/office/powerpoint/2010/main" val="361559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57A7-46E8-964E-A413-526F9219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Locust Data as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30F4-45FE-BA40-BF26-19F8DBA846B2}"/>
              </a:ext>
            </a:extLst>
          </p:cNvPr>
          <p:cNvSpPr txBox="1"/>
          <p:nvPr/>
        </p:nvSpPr>
        <p:spPr>
          <a:xfrm>
            <a:off x="758757" y="1916349"/>
            <a:ext cx="10447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```r</a:t>
            </a:r>
          </a:p>
          <a:p>
            <a:r>
              <a:rPr lang="en-US" dirty="0" err="1">
                <a:latin typeface="Courier" pitchFamily="2" charset="0"/>
              </a:rPr>
              <a:t>locustData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read.csv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url</a:t>
            </a:r>
            <a:r>
              <a:rPr lang="en-US" dirty="0">
                <a:latin typeface="Courier" pitchFamily="2" charset="0"/>
              </a:rPr>
              <a:t>("http://</a:t>
            </a:r>
            <a:r>
              <a:rPr lang="en-US" dirty="0" err="1">
                <a:latin typeface="Courier" pitchFamily="2" charset="0"/>
              </a:rPr>
              <a:t>whitlockschluter.zoology.ubc.ca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wp</a:t>
            </a:r>
            <a:r>
              <a:rPr lang="en-US" dirty="0">
                <a:latin typeface="Courier" pitchFamily="2" charset="0"/>
              </a:rPr>
              <a:t>-content/data/chapter02/chap02f1_2locustSerotonin.csv"))</a:t>
            </a:r>
          </a:p>
          <a:p>
            <a:r>
              <a:rPr lang="en-US" dirty="0">
                <a:latin typeface="Courier" pitchFamily="2" charset="0"/>
              </a:rPr>
              <a:t>summary(</a:t>
            </a:r>
            <a:r>
              <a:rPr lang="en-US" dirty="0" err="1">
                <a:latin typeface="Courier" pitchFamily="2" charset="0"/>
              </a:rPr>
              <a:t>locustData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```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```</a:t>
            </a:r>
          </a:p>
          <a:p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serotoninLevel</a:t>
            </a:r>
            <a:r>
              <a:rPr lang="en-US" dirty="0">
                <a:latin typeface="Courier" pitchFamily="2" charset="0"/>
              </a:rPr>
              <a:t>   </a:t>
            </a:r>
            <a:r>
              <a:rPr lang="en-US" dirty="0" err="1">
                <a:latin typeface="Courier" pitchFamily="2" charset="0"/>
              </a:rPr>
              <a:t>treatmentTime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Min.   : 3.200   Min.   :0    </a:t>
            </a:r>
          </a:p>
          <a:p>
            <a:r>
              <a:rPr lang="en-US" dirty="0">
                <a:latin typeface="Courier" pitchFamily="2" charset="0"/>
              </a:rPr>
              <a:t> 1st Qu.: 4.675   1st Qu.:0    </a:t>
            </a:r>
          </a:p>
          <a:p>
            <a:r>
              <a:rPr lang="en-US" dirty="0">
                <a:latin typeface="Courier" pitchFamily="2" charset="0"/>
              </a:rPr>
              <a:t> Median : 5.900   Median :1    </a:t>
            </a:r>
          </a:p>
          <a:p>
            <a:r>
              <a:rPr lang="en-US" dirty="0">
                <a:latin typeface="Courier" pitchFamily="2" charset="0"/>
              </a:rPr>
              <a:t> Mean   : 8.407   Mean   :1    </a:t>
            </a:r>
          </a:p>
          <a:p>
            <a:r>
              <a:rPr lang="en-US" dirty="0">
                <a:latin typeface="Courier" pitchFamily="2" charset="0"/>
              </a:rPr>
              <a:t> 3rd Qu.:11.475   3rd Qu.:2    </a:t>
            </a:r>
          </a:p>
          <a:p>
            <a:r>
              <a:rPr lang="en-US" dirty="0">
                <a:latin typeface="Courier" pitchFamily="2" charset="0"/>
              </a:rPr>
              <a:t> Max.   :21.300   Max.   :2    </a:t>
            </a:r>
          </a:p>
          <a:p>
            <a:r>
              <a:rPr lang="en-US" dirty="0">
                <a:latin typeface="Courier" pitchFamily="2" charset="0"/>
              </a:rPr>
              <a:t>```</a:t>
            </a:r>
          </a:p>
          <a:p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9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05A5C-6FCA-BA45-9A80-C1568E5BA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5554" y="1718722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59A0A-0743-444C-94C4-7A2E0FCD5322}"/>
              </a:ext>
            </a:extLst>
          </p:cNvPr>
          <p:cNvSpPr txBox="1"/>
          <p:nvPr/>
        </p:nvSpPr>
        <p:spPr>
          <a:xfrm>
            <a:off x="215631" y="642026"/>
            <a:ext cx="11351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```r</a:t>
            </a:r>
          </a:p>
          <a:p>
            <a:r>
              <a:rPr lang="en-US" dirty="0" err="1">
                <a:latin typeface="Courier" pitchFamily="2" charset="0"/>
              </a:rPr>
              <a:t>stripchart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serotoninLevel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 err="1">
                <a:latin typeface="Courier" pitchFamily="2" charset="0"/>
              </a:rPr>
              <a:t>treatmentTime</a:t>
            </a:r>
            <a:r>
              <a:rPr lang="en-US" dirty="0">
                <a:latin typeface="Courier" pitchFamily="2" charset="0"/>
              </a:rPr>
              <a:t>, data = </a:t>
            </a:r>
            <a:r>
              <a:rPr lang="en-US" dirty="0" err="1">
                <a:latin typeface="Courier" pitchFamily="2" charset="0"/>
              </a:rPr>
              <a:t>locustData</a:t>
            </a:r>
            <a:r>
              <a:rPr lang="en-US" dirty="0">
                <a:latin typeface="Courier" pitchFamily="2" charset="0"/>
              </a:rPr>
              <a:t>, method = "jitter", </a:t>
            </a:r>
          </a:p>
          <a:p>
            <a:r>
              <a:rPr lang="en-US" dirty="0">
                <a:latin typeface="Courier" pitchFamily="2" charset="0"/>
              </a:rPr>
              <a:t>	vertical = TRUE)</a:t>
            </a:r>
          </a:p>
          <a:p>
            <a:r>
              <a:rPr lang="en-US" dirty="0">
                <a:latin typeface="Courier" pitchFamily="2" charset="0"/>
              </a:rPr>
              <a:t>```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E7D5C-C3F1-8143-9F37-DCF2B6B71280}"/>
              </a:ext>
            </a:extLst>
          </p:cNvPr>
          <p:cNvSpPr txBox="1"/>
          <p:nvPr/>
        </p:nvSpPr>
        <p:spPr>
          <a:xfrm>
            <a:off x="8356059" y="2318886"/>
            <a:ext cx="3745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Strip chart of serotonin levels in the central nervous system of desert locusts that were experimentally crowded for 0 (the control group), 1, and 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3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E920-4BAB-FB4C-8ED3-50343EE8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your axes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4BA206-4338-AD41-AC7A-58C6F86BA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483644"/>
            <a:ext cx="9398000" cy="30353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640A03-40E9-934E-BCD3-BFAAC4DADE57}"/>
              </a:ext>
            </a:extLst>
          </p:cNvPr>
          <p:cNvSpPr/>
          <p:nvPr/>
        </p:nvSpPr>
        <p:spPr>
          <a:xfrm>
            <a:off x="8073123" y="6311900"/>
            <a:ext cx="2874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xkcd.com</a:t>
            </a:r>
            <a:r>
              <a:rPr lang="en-US" dirty="0">
                <a:hlinkClick r:id="rId3"/>
              </a:rPr>
              <a:t>/833/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8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ACAD-1C4C-8149-8FA5-24396001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BDBA9-82FD-A940-AA6B-81C357D93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0700" y="1827025"/>
            <a:ext cx="4442449" cy="44424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81290-1F22-F542-B8E3-B02D4744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9348"/>
            <a:ext cx="5082704" cy="508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4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374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</vt:lpstr>
      <vt:lpstr>Office Theme</vt:lpstr>
      <vt:lpstr>Rules of Graphing</vt:lpstr>
      <vt:lpstr>The Analysis of Biological Data Whitlock &amp; Schluter</vt:lpstr>
      <vt:lpstr>Tufte’s Rules</vt:lpstr>
      <vt:lpstr>Graphical Integrity</vt:lpstr>
      <vt:lpstr>Data ink principles</vt:lpstr>
      <vt:lpstr>Locust Data as example</vt:lpstr>
      <vt:lpstr>PowerPoint Presentation</vt:lpstr>
      <vt:lpstr>Label your axes</vt:lpstr>
      <vt:lpstr>PowerPoint Presentation</vt:lpstr>
      <vt:lpstr>Use the correct graph for your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Rules of Graphing</dc:title>
  <dc:creator>Microsoft Office User</dc:creator>
  <cp:lastModifiedBy>Microsoft Office User</cp:lastModifiedBy>
  <cp:revision>3</cp:revision>
  <dcterms:created xsi:type="dcterms:W3CDTF">2020-01-15T17:54:04Z</dcterms:created>
  <dcterms:modified xsi:type="dcterms:W3CDTF">2020-01-15T18:20:40Z</dcterms:modified>
</cp:coreProperties>
</file>